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sldIdLst>
    <p:sldId id="256" r:id="rId2"/>
    <p:sldId id="285" r:id="rId3"/>
    <p:sldId id="286" r:id="rId4"/>
    <p:sldId id="287" r:id="rId5"/>
    <p:sldId id="283" r:id="rId6"/>
    <p:sldId id="284" r:id="rId7"/>
    <p:sldId id="290" r:id="rId8"/>
    <p:sldId id="289" r:id="rId9"/>
    <p:sldId id="291" r:id="rId10"/>
    <p:sldId id="292" r:id="rId11"/>
    <p:sldId id="312" r:id="rId12"/>
    <p:sldId id="262" r:id="rId13"/>
    <p:sldId id="295" r:id="rId14"/>
    <p:sldId id="297" r:id="rId15"/>
    <p:sldId id="294" r:id="rId16"/>
    <p:sldId id="301" r:id="rId17"/>
    <p:sldId id="300" r:id="rId18"/>
    <p:sldId id="302" r:id="rId19"/>
    <p:sldId id="298" r:id="rId20"/>
    <p:sldId id="310" r:id="rId21"/>
    <p:sldId id="309" r:id="rId22"/>
    <p:sldId id="308" r:id="rId23"/>
    <p:sldId id="307" r:id="rId24"/>
    <p:sldId id="311" r:id="rId25"/>
    <p:sldId id="316" r:id="rId26"/>
    <p:sldId id="320" r:id="rId27"/>
    <p:sldId id="319" r:id="rId28"/>
    <p:sldId id="318" r:id="rId29"/>
    <p:sldId id="317" r:id="rId30"/>
    <p:sldId id="321" r:id="rId31"/>
    <p:sldId id="322" r:id="rId32"/>
    <p:sldId id="325" r:id="rId33"/>
    <p:sldId id="324" r:id="rId34"/>
    <p:sldId id="313" r:id="rId35"/>
    <p:sldId id="329" r:id="rId36"/>
    <p:sldId id="326" r:id="rId37"/>
    <p:sldId id="330" r:id="rId38"/>
    <p:sldId id="327" r:id="rId39"/>
    <p:sldId id="340" r:id="rId40"/>
    <p:sldId id="339" r:id="rId41"/>
    <p:sldId id="323" r:id="rId42"/>
    <p:sldId id="332" r:id="rId43"/>
    <p:sldId id="335" r:id="rId44"/>
    <p:sldId id="334" r:id="rId45"/>
    <p:sldId id="331" r:id="rId46"/>
    <p:sldId id="333" r:id="rId47"/>
    <p:sldId id="336" r:id="rId48"/>
    <p:sldId id="337" r:id="rId49"/>
    <p:sldId id="338" r:id="rId50"/>
    <p:sldId id="341" r:id="rId51"/>
    <p:sldId id="342" r:id="rId52"/>
    <p:sldId id="343" r:id="rId53"/>
    <p:sldId id="282" r:id="rId54"/>
    <p:sldId id="258" r:id="rId55"/>
    <p:sldId id="259" r:id="rId56"/>
    <p:sldId id="260" r:id="rId57"/>
    <p:sldId id="261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an Van Mazijk" initials="RVM" lastIdx="2" clrIdx="0">
    <p:extLst>
      <p:ext uri="{19B8F6BF-5375-455C-9EA6-DF929625EA0E}">
        <p15:presenceInfo xmlns:p15="http://schemas.microsoft.com/office/powerpoint/2012/main" userId="S::vmzrua001@myuct.ac.za::f50431c7-080a-4259-97ee-a4bb5c33663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056" autoAdjust="0"/>
    <p:restoredTop sz="94660"/>
  </p:normalViewPr>
  <p:slideViewPr>
    <p:cSldViewPr snapToGrid="0">
      <p:cViewPr varScale="1">
        <p:scale>
          <a:sx n="63" d="100"/>
          <a:sy n="63" d="100"/>
        </p:scale>
        <p:origin x="192" y="1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3904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28T09:54:20.103" idx="1">
    <p:pos x="10" y="10"/>
    <p:text>TODO: add diagram here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F22038-0CE8-CF43-9095-6054BFDCBFBE}" type="datetimeFigureOut">
              <a:rPr lang="en-US" smtClean="0"/>
              <a:t>6/28/19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D69FFB-ED45-B14D-BD91-291C5F3C2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55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69FFB-ED45-B14D-BD91-291C5F3C27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16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2019/06/28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30799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2019/06/28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30009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2019/06/28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06408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2019/06/28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10212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2019/06/28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2222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2019/06/28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87128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2019/06/28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26168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2019/06/28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65341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2019/06/28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61184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2019/06/28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97106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2019/06/28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39721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C4305-28DE-4DD2-9345-62D74EC87A2B}" type="datetimeFigureOut">
              <a:rPr lang="en-ZA" smtClean="0"/>
              <a:t>2019/06/28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05733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5EEFE81-150A-1449-9D96-8FEA12F1AF0C}"/>
              </a:ext>
            </a:extLst>
          </p:cNvPr>
          <p:cNvSpPr/>
          <p:nvPr/>
        </p:nvSpPr>
        <p:spPr>
          <a:xfrm>
            <a:off x="0" y="0"/>
            <a:ext cx="9144000" cy="4069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CABB26-BA61-478D-9A2B-FC1B7E396DD2}"/>
              </a:ext>
            </a:extLst>
          </p:cNvPr>
          <p:cNvSpPr/>
          <p:nvPr/>
        </p:nvSpPr>
        <p:spPr>
          <a:xfrm>
            <a:off x="497780" y="791394"/>
            <a:ext cx="832153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4400" dirty="0" err="1">
                <a:solidFill>
                  <a:schemeClr val="bg1"/>
                </a:solidFill>
                <a:latin typeface="Consolas" panose="020B0609020204030204" pitchFamily="49" charset="0"/>
              </a:rPr>
              <a:t>data_wrangling</a:t>
            </a:r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() &amp;&amp;</a:t>
            </a:r>
          </a:p>
          <a:p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ZA" sz="4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"manipulation"</a:t>
            </a:r>
            <a:r>
              <a:rPr lang="en-ZA" sz="4400" dirty="0">
                <a:latin typeface="Consolas" panose="020B0609020204030204" pitchFamily="49" charset="0"/>
              </a:rPr>
              <a:t> </a:t>
            </a:r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%in%</a:t>
            </a:r>
            <a:r>
              <a:rPr lang="en-ZA" sz="4400" dirty="0">
                <a:latin typeface="Consolas" panose="020B0609020204030204" pitchFamily="49" charset="0"/>
              </a:rPr>
              <a:t> </a:t>
            </a:r>
            <a:r>
              <a:rPr lang="en-ZA" sz="4400" dirty="0">
                <a:solidFill>
                  <a:schemeClr val="bg1"/>
                </a:solidFill>
                <a:latin typeface="Consolas" panose="020B0609020204030204" pitchFamily="49" charset="0"/>
              </a:rPr>
              <a:t>R</a:t>
            </a:r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C1B1DD-2B12-4D1B-94DA-05BC3B56E74B}"/>
              </a:ext>
            </a:extLst>
          </p:cNvPr>
          <p:cNvSpPr/>
          <p:nvPr/>
        </p:nvSpPr>
        <p:spPr>
          <a:xfrm>
            <a:off x="332216" y="4517271"/>
            <a:ext cx="4110421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 err="1">
                <a:latin typeface="Consolas" panose="020B0609020204030204" pitchFamily="49" charset="0"/>
              </a:rPr>
              <a:t>postgraduate_workshop</a:t>
            </a:r>
            <a:r>
              <a:rPr lang="en-ZA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Z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nl-NL" dirty="0">
                <a:latin typeface="Consolas" panose="020B0609020204030204" pitchFamily="49" charset="0"/>
              </a:rPr>
              <a:t>dept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Biological Sciences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nl-NL" dirty="0">
                <a:latin typeface="Consolas" panose="020B0609020204030204" pitchFamily="49" charset="0"/>
              </a:rPr>
              <a:t>presenter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NL" dirty="0">
                <a:latin typeface="Consolas" panose="020B0609020204030204" pitchFamily="49" charset="0"/>
              </a:rPr>
              <a:t>c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Ruan van Mazijk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MSc </a:t>
            </a:r>
            <a:r>
              <a:rPr lang="nl-NL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candidate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  )</a:t>
            </a:r>
          </a:p>
          <a:p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ZA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4B40531-88E2-DF49-A748-D0A876BE16AA}"/>
              </a:ext>
            </a:extLst>
          </p:cNvPr>
          <p:cNvGrpSpPr/>
          <p:nvPr/>
        </p:nvGrpSpPr>
        <p:grpSpPr>
          <a:xfrm>
            <a:off x="1" y="3033147"/>
            <a:ext cx="9144000" cy="711696"/>
            <a:chOff x="1" y="3033147"/>
            <a:chExt cx="9144000" cy="7116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E3A1732-2496-450A-9862-D073F83F3A0D}"/>
                </a:ext>
              </a:extLst>
            </p:cNvPr>
            <p:cNvSpPr/>
            <p:nvPr/>
          </p:nvSpPr>
          <p:spPr>
            <a:xfrm>
              <a:off x="1" y="3036957"/>
              <a:ext cx="91440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ZA" sz="40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</a:rPr>
                <a:t>🐨🐟🌿 %&gt;%    %&gt;%    %&gt;% 🤓📊🥰</a:t>
              </a:r>
              <a:endParaRPr lang="en-ZA" sz="4000" dirty="0">
                <a:latin typeface="Consolas" panose="020B0609020204030204" pitchFamily="49" charset="0"/>
              </a:endParaRPr>
            </a:p>
          </p:txBody>
        </p:sp>
        <p:pic>
          <p:nvPicPr>
            <p:cNvPr id="8" name="Picture 7" descr="A black sign with white text&#10;&#10;Description automatically generated">
              <a:extLst>
                <a:ext uri="{FF2B5EF4-FFF2-40B4-BE49-F238E27FC236}">
                  <a16:creationId xmlns:a16="http://schemas.microsoft.com/office/drawing/2014/main" id="{4E11C763-E97A-A44A-BEB9-EF76F9AD0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5913" y="3054152"/>
              <a:ext cx="607481" cy="59641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085C400-2AD9-A843-9484-8001DC7E3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30608" y="3033147"/>
              <a:ext cx="607481" cy="60748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B36C04-99AC-F546-8776-5A72AACE5CBC}"/>
              </a:ext>
            </a:extLst>
          </p:cNvPr>
          <p:cNvGrpSpPr/>
          <p:nvPr/>
        </p:nvGrpSpPr>
        <p:grpSpPr>
          <a:xfrm>
            <a:off x="4442637" y="4770760"/>
            <a:ext cx="4565141" cy="1292086"/>
            <a:chOff x="4788416" y="4372584"/>
            <a:chExt cx="4565141" cy="12920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81F0B3-5386-4AA0-8150-1F8C27C462A0}"/>
                </a:ext>
              </a:extLst>
            </p:cNvPr>
            <p:cNvSpPr/>
            <p:nvPr/>
          </p:nvSpPr>
          <p:spPr>
            <a:xfrm>
              <a:off x="6054505" y="4372584"/>
              <a:ext cx="134710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ZA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&gt; logos()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1A64C7A-65E0-49CA-8463-4C95A5804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2155" y="4761656"/>
              <a:ext cx="922787" cy="9030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038D0BD-26E9-4188-9B8B-8C1578A12A9F}"/>
                </a:ext>
              </a:extLst>
            </p:cNvPr>
            <p:cNvSpPr/>
            <p:nvPr/>
          </p:nvSpPr>
          <p:spPr>
            <a:xfrm>
              <a:off x="4788416" y="4379472"/>
              <a:ext cx="12571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ZA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&gt; face()</a:t>
              </a:r>
            </a:p>
          </p:txBody>
        </p:sp>
        <p:pic>
          <p:nvPicPr>
            <p:cNvPr id="16" name="Picture 15" descr="A person standing in front of a flower&#10;&#10;Description automatically generated">
              <a:extLst>
                <a:ext uri="{FF2B5EF4-FFF2-40B4-BE49-F238E27FC236}">
                  <a16:creationId xmlns:a16="http://schemas.microsoft.com/office/drawing/2014/main" id="{2E5133AD-C596-D44E-9F75-9BEBC4840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9097" y="4748804"/>
              <a:ext cx="903014" cy="903014"/>
            </a:xfrm>
            <a:prstGeom prst="ellipse">
              <a:avLst/>
            </a:prstGeom>
          </p:spPr>
        </p:pic>
        <p:pic>
          <p:nvPicPr>
            <p:cNvPr id="3" name="Picture 2" descr="A drawing of a cartoon character&#10;&#10;Description automatically generated">
              <a:extLst>
                <a:ext uri="{FF2B5EF4-FFF2-40B4-BE49-F238E27FC236}">
                  <a16:creationId xmlns:a16="http://schemas.microsoft.com/office/drawing/2014/main" id="{715A4F82-5DFE-FE46-B419-8052F83F7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4942" y="4855109"/>
              <a:ext cx="2348615" cy="809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9853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workshop$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goals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D6759D-AF85-2A4B-A869-BE37B5FA54E3}"/>
              </a:ext>
            </a:extLst>
          </p:cNvPr>
          <p:cNvSpPr txBox="1">
            <a:spLocks/>
          </p:cNvSpPr>
          <p:nvPr/>
        </p:nvSpPr>
        <p:spPr>
          <a:xfrm>
            <a:off x="628650" y="2592729"/>
            <a:ext cx="7886700" cy="3584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More reproducible science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Save time by: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Automating repetitive tasks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Eliminating human error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Boost your skills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Think about your data programmatically</a:t>
            </a:r>
          </a:p>
        </p:txBody>
      </p:sp>
    </p:spTree>
    <p:extLst>
      <p:ext uri="{BB962C8B-B14F-4D97-AF65-F5344CB8AC3E}">
        <p14:creationId xmlns:p14="http://schemas.microsoft.com/office/powerpoint/2010/main" val="1467416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73C72E-9316-144D-BE80-FAE3080CCA89}"/>
              </a:ext>
            </a:extLst>
          </p:cNvPr>
          <p:cNvSpPr/>
          <p:nvPr/>
        </p:nvSpPr>
        <p:spPr>
          <a:xfrm>
            <a:off x="607132" y="2921168"/>
            <a:ext cx="79297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6000" dirty="0" err="1">
                <a:solidFill>
                  <a:srgbClr val="000000"/>
                </a:solidFill>
                <a:latin typeface="Avenir Book" panose="02000503020000020003" pitchFamily="2" charset="0"/>
              </a:rPr>
              <a:t>tinyurl.com</a:t>
            </a:r>
            <a:r>
              <a:rPr lang="en-GB" sz="6000" dirty="0">
                <a:solidFill>
                  <a:srgbClr val="000000"/>
                </a:solidFill>
                <a:latin typeface="Avenir Book" panose="02000503020000020003" pitchFamily="2" charset="0"/>
              </a:rPr>
              <a:t>/r-with-</a:t>
            </a:r>
            <a:r>
              <a:rPr lang="en-GB" sz="6000" dirty="0" err="1">
                <a:solidFill>
                  <a:srgbClr val="000000"/>
                </a:solidFill>
                <a:latin typeface="Avenir Book" panose="02000503020000020003" pitchFamily="2" charset="0"/>
              </a:rPr>
              <a:t>ruan</a:t>
            </a:r>
            <a:endParaRPr lang="en-US" sz="6000" dirty="0">
              <a:latin typeface="Avenir Book" panose="0200050302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923D00-913E-5745-B3A7-7371B2B281E1}"/>
              </a:ext>
            </a:extLst>
          </p:cNvPr>
          <p:cNvSpPr txBox="1"/>
          <p:nvPr/>
        </p:nvSpPr>
        <p:spPr>
          <a:xfrm>
            <a:off x="2991310" y="2047555"/>
            <a:ext cx="316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Follow along here:</a:t>
            </a:r>
          </a:p>
        </p:txBody>
      </p:sp>
    </p:spTree>
    <p:extLst>
      <p:ext uri="{BB962C8B-B14F-4D97-AF65-F5344CB8AC3E}">
        <p14:creationId xmlns:p14="http://schemas.microsoft.com/office/powerpoint/2010/main" val="2961460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969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[1:3]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583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[1:3]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59883A-79DA-E448-A43C-C782E7B5F389}"/>
              </a:ext>
            </a:extLst>
          </p:cNvPr>
          <p:cNvSpPr txBox="1"/>
          <p:nvPr/>
        </p:nvSpPr>
        <p:spPr>
          <a:xfrm>
            <a:off x="601378" y="2521058"/>
            <a:ext cx="242066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DAY 1</a:t>
            </a:r>
            <a:endParaRPr lang="en-US" sz="2400" dirty="0">
              <a:latin typeface="Avenir Book" panose="02000503020000020003" pitchFamily="2" charset="0"/>
            </a:endParaRPr>
          </a:p>
          <a:p>
            <a:pPr algn="ctr"/>
            <a:endParaRPr lang="en-US" sz="2000" dirty="0">
              <a:latin typeface="Avenir Book" panose="02000503020000020003" pitchFamily="2" charset="0"/>
            </a:endParaRP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Tidy data principles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&amp;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tidyr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4E0361D-7ED6-F44B-A404-E22E279E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931" y="4336941"/>
            <a:ext cx="1860219" cy="215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58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[1:3]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71BF27-E642-FD43-BCF1-3E20661C307A}"/>
              </a:ext>
            </a:extLst>
          </p:cNvPr>
          <p:cNvGrpSpPr/>
          <p:nvPr/>
        </p:nvGrpSpPr>
        <p:grpSpPr>
          <a:xfrm>
            <a:off x="601378" y="2521058"/>
            <a:ext cx="7946053" cy="1815883"/>
            <a:chOff x="634216" y="3428999"/>
            <a:chExt cx="7946053" cy="181588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59883A-79DA-E448-A43C-C782E7B5F389}"/>
                </a:ext>
              </a:extLst>
            </p:cNvPr>
            <p:cNvSpPr txBox="1"/>
            <p:nvPr/>
          </p:nvSpPr>
          <p:spPr>
            <a:xfrm>
              <a:off x="634216" y="3428999"/>
              <a:ext cx="2420663" cy="1508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1</a:t>
              </a:r>
              <a:endParaRPr lang="en-US" sz="2400" dirty="0">
                <a:latin typeface="Avenir Book" panose="02000503020000020003" pitchFamily="2" charset="0"/>
              </a:endParaRP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Tidy data principles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tidyr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4976C1-340E-8346-A881-B337B22561B5}"/>
                </a:ext>
              </a:extLst>
            </p:cNvPr>
            <p:cNvSpPr txBox="1"/>
            <p:nvPr/>
          </p:nvSpPr>
          <p:spPr>
            <a:xfrm>
              <a:off x="3367158" y="3428999"/>
              <a:ext cx="2475358" cy="1508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2</a:t>
              </a: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Manipulating data I: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Intro to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dplyr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0961C0-2CA1-1C4E-94D5-2A96A1F3D2FB}"/>
                </a:ext>
              </a:extLst>
            </p:cNvPr>
            <p:cNvSpPr txBox="1"/>
            <p:nvPr/>
          </p:nvSpPr>
          <p:spPr>
            <a:xfrm>
              <a:off x="6037585" y="3429000"/>
              <a:ext cx="2542684" cy="1815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3</a:t>
              </a: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Manipulating data II:</a:t>
              </a:r>
            </a:p>
            <a:p>
              <a:pPr algn="ctr"/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dplyr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::mutate()</a:t>
              </a:r>
              <a:endParaRPr lang="en-US" sz="2000" dirty="0">
                <a:latin typeface="Avenir Book" panose="02000503020000020003" pitchFamily="2" charset="0"/>
                <a:cs typeface="Consolas" panose="020B0609020204030204" pitchFamily="49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friends</a:t>
              </a:r>
            </a:p>
          </p:txBody>
        </p:sp>
      </p:grp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4E0361D-7ED6-F44B-A404-E22E279E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931" y="4336941"/>
            <a:ext cx="1860219" cy="2155933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CF9726EF-53C5-0C4A-9A50-0C2E4DA7A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6" y="4336940"/>
            <a:ext cx="1860219" cy="215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00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[-(1:3)]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884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[-(1:3)]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B9045-727E-F44B-95C7-0D21D7B2A42F}"/>
              </a:ext>
            </a:extLst>
          </p:cNvPr>
          <p:cNvSpPr txBox="1"/>
          <p:nvPr/>
        </p:nvSpPr>
        <p:spPr>
          <a:xfrm>
            <a:off x="2686107" y="2055815"/>
            <a:ext cx="3549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venir Book" panose="02000503020000020003" pitchFamily="2" charset="0"/>
              </a:rPr>
              <a:t>2 dialects of R:</a:t>
            </a:r>
          </a:p>
        </p:txBody>
      </p:sp>
    </p:spTree>
    <p:extLst>
      <p:ext uri="{BB962C8B-B14F-4D97-AF65-F5344CB8AC3E}">
        <p14:creationId xmlns:p14="http://schemas.microsoft.com/office/powerpoint/2010/main" val="1096234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[-(1:3)]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B9045-727E-F44B-95C7-0D21D7B2A42F}"/>
              </a:ext>
            </a:extLst>
          </p:cNvPr>
          <p:cNvSpPr txBox="1"/>
          <p:nvPr/>
        </p:nvSpPr>
        <p:spPr>
          <a:xfrm>
            <a:off x="2686107" y="2055815"/>
            <a:ext cx="3549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venir Book" panose="02000503020000020003" pitchFamily="2" charset="0"/>
              </a:rPr>
              <a:t>2 dialects of R: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0C555E-5C2E-8143-A5CC-C78C3C410FD9}"/>
              </a:ext>
            </a:extLst>
          </p:cNvPr>
          <p:cNvSpPr/>
          <p:nvPr/>
        </p:nvSpPr>
        <p:spPr>
          <a:xfrm>
            <a:off x="814002" y="3740357"/>
            <a:ext cx="4602542" cy="24314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</a:p>
          <a:p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   []    [[]]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apply() which() subset()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587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[-(1:3)]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B9045-727E-F44B-95C7-0D21D7B2A42F}"/>
              </a:ext>
            </a:extLst>
          </p:cNvPr>
          <p:cNvSpPr txBox="1"/>
          <p:nvPr/>
        </p:nvSpPr>
        <p:spPr>
          <a:xfrm>
            <a:off x="2686107" y="2055815"/>
            <a:ext cx="3549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venir Book" panose="02000503020000020003" pitchFamily="2" charset="0"/>
              </a:rPr>
              <a:t>2 dialects of R: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0742FB-C028-0F42-8084-177DA3DC5979}"/>
              </a:ext>
            </a:extLst>
          </p:cNvPr>
          <p:cNvSpPr/>
          <p:nvPr/>
        </p:nvSpPr>
        <p:spPr>
          <a:xfrm>
            <a:off x="814002" y="3740357"/>
            <a:ext cx="4602542" cy="24314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</a:p>
          <a:p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   []    [[]]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apply() which() subset()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CDA692-B2DA-4C4A-9FAC-559C45B6392C}"/>
              </a:ext>
            </a:extLst>
          </p:cNvPr>
          <p:cNvGrpSpPr/>
          <p:nvPr/>
        </p:nvGrpSpPr>
        <p:grpSpPr>
          <a:xfrm>
            <a:off x="5486400" y="3740357"/>
            <a:ext cx="3186930" cy="2752517"/>
            <a:chOff x="5486400" y="3740357"/>
            <a:chExt cx="3186930" cy="27525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98BD748-8884-4F4C-BC35-CC6A29161F46}"/>
                </a:ext>
              </a:extLst>
            </p:cNvPr>
            <p:cNvSpPr txBox="1"/>
            <p:nvPr/>
          </p:nvSpPr>
          <p:spPr>
            <a:xfrm>
              <a:off x="5486400" y="3740357"/>
              <a:ext cx="272382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tidyverse</a:t>
              </a:r>
              <a:endParaRPr lang="en-US" sz="4000" dirty="0"/>
            </a:p>
          </p:txBody>
        </p:sp>
        <p:pic>
          <p:nvPicPr>
            <p:cNvPr id="8" name="Picture 7" descr="A black sign with white text&#10;&#10;Description automatically generated">
              <a:extLst>
                <a:ext uri="{FF2B5EF4-FFF2-40B4-BE49-F238E27FC236}">
                  <a16:creationId xmlns:a16="http://schemas.microsoft.com/office/drawing/2014/main" id="{A12A0283-8977-9445-9949-4BF73AE32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4448243"/>
              <a:ext cx="1771054" cy="2044631"/>
            </a:xfrm>
            <a:prstGeom prst="rect">
              <a:avLst/>
            </a:prstGeom>
          </p:spPr>
        </p:pic>
        <p:pic>
          <p:nvPicPr>
            <p:cNvPr id="9" name="Picture 8" descr="A close up of a sign&#10;&#10;Description automatically generated">
              <a:extLst>
                <a:ext uri="{FF2B5EF4-FFF2-40B4-BE49-F238E27FC236}">
                  <a16:creationId xmlns:a16="http://schemas.microsoft.com/office/drawing/2014/main" id="{E0953BEA-1CAC-FB44-B952-AD486DB16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9480" y="5273156"/>
              <a:ext cx="571925" cy="662843"/>
            </a:xfrm>
            <a:prstGeom prst="rect">
              <a:avLst/>
            </a:prstGeom>
          </p:spPr>
        </p:pic>
        <p:pic>
          <p:nvPicPr>
            <p:cNvPr id="10" name="Picture 9" descr="A close up of a sign&#10;&#10;Description automatically generated">
              <a:extLst>
                <a:ext uri="{FF2B5EF4-FFF2-40B4-BE49-F238E27FC236}">
                  <a16:creationId xmlns:a16="http://schemas.microsoft.com/office/drawing/2014/main" id="{F71B4665-2BB2-3B42-AB21-22DCC6092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3518" y="4803509"/>
              <a:ext cx="571925" cy="66284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FA4E280-1BED-3F45-8526-E651B130C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1405" y="5273156"/>
              <a:ext cx="571925" cy="662843"/>
            </a:xfrm>
            <a:prstGeom prst="rect">
              <a:avLst/>
            </a:prstGeom>
          </p:spPr>
        </p:pic>
        <p:pic>
          <p:nvPicPr>
            <p:cNvPr id="14" name="Picture 13" descr="A close up of a sign&#10;&#10;Description automatically generated">
              <a:extLst>
                <a:ext uri="{FF2B5EF4-FFF2-40B4-BE49-F238E27FC236}">
                  <a16:creationId xmlns:a16="http://schemas.microsoft.com/office/drawing/2014/main" id="{AFF94682-7232-9B4A-97DD-21955A01B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1506" y="4820634"/>
              <a:ext cx="571925" cy="662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445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85581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474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D1D5C9-5467-504D-96D0-DAA7457F796B}"/>
              </a:ext>
            </a:extLst>
          </p:cNvPr>
          <p:cNvSpPr txBox="1"/>
          <p:nvPr/>
        </p:nvSpPr>
        <p:spPr>
          <a:xfrm rot="1324460">
            <a:off x="6610311" y="1074419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😅</a:t>
            </a:r>
          </a:p>
        </p:txBody>
      </p:sp>
    </p:spTree>
    <p:extLst>
      <p:ext uri="{BB962C8B-B14F-4D97-AF65-F5344CB8AC3E}">
        <p14:creationId xmlns:p14="http://schemas.microsoft.com/office/powerpoint/2010/main" val="3769283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3A1B83-8D8B-B048-943A-B072A8E8C818}"/>
              </a:ext>
            </a:extLst>
          </p:cNvPr>
          <p:cNvSpPr txBox="1"/>
          <p:nvPr/>
        </p:nvSpPr>
        <p:spPr>
          <a:xfrm rot="1324460">
            <a:off x="6185514" y="1074419"/>
            <a:ext cx="1726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😅 😥</a:t>
            </a:r>
          </a:p>
        </p:txBody>
      </p:sp>
    </p:spTree>
    <p:extLst>
      <p:ext uri="{BB962C8B-B14F-4D97-AF65-F5344CB8AC3E}">
        <p14:creationId xmlns:p14="http://schemas.microsoft.com/office/powerpoint/2010/main" val="1001366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9B3B52-2933-DD45-B5FD-C44890D5ABE1}"/>
              </a:ext>
            </a:extLst>
          </p:cNvPr>
          <p:cNvSpPr txBox="1"/>
          <p:nvPr/>
        </p:nvSpPr>
        <p:spPr>
          <a:xfrm rot="1324460">
            <a:off x="5760720" y="1074419"/>
            <a:ext cx="25763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😅 😥 😰</a:t>
            </a:r>
          </a:p>
        </p:txBody>
      </p:sp>
    </p:spTree>
    <p:extLst>
      <p:ext uri="{BB962C8B-B14F-4D97-AF65-F5344CB8AC3E}">
        <p14:creationId xmlns:p14="http://schemas.microsoft.com/office/powerpoint/2010/main" val="1293149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data4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a.column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"cough"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AD6434-A4E6-1F4C-9353-158E045D8D91}"/>
              </a:ext>
            </a:extLst>
          </p:cNvPr>
          <p:cNvSpPr txBox="1"/>
          <p:nvPr/>
        </p:nvSpPr>
        <p:spPr>
          <a:xfrm rot="1324460">
            <a:off x="5335924" y="1074419"/>
            <a:ext cx="34259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😅 😥 😰 🤕</a:t>
            </a:r>
          </a:p>
        </p:txBody>
      </p:sp>
    </p:spTree>
    <p:extLst>
      <p:ext uri="{BB962C8B-B14F-4D97-AF65-F5344CB8AC3E}">
        <p14:creationId xmlns:p14="http://schemas.microsoft.com/office/powerpoint/2010/main" val="1239822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5268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data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endParaRPr lang="en-US" sz="28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en-US" sz="2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148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endParaRPr lang="en-US" sz="28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en-US" sz="2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587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en-US" sz="2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2646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290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8F145FA-07F1-AA44-B933-FAA3145B9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83130"/>
            <a:ext cx="7886700" cy="3993833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BSc + Hons here at UCT</a:t>
            </a:r>
          </a:p>
        </p:txBody>
      </p:sp>
    </p:spTree>
    <p:extLst>
      <p:ext uri="{BB962C8B-B14F-4D97-AF65-F5344CB8AC3E}">
        <p14:creationId xmlns:p14="http://schemas.microsoft.com/office/powerpoint/2010/main" val="1523300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1BAB8-BF5B-494A-A08E-D384B15BAD6F}"/>
              </a:ext>
            </a:extLst>
          </p:cNvPr>
          <p:cNvSpPr txBox="1"/>
          <p:nvPr/>
        </p:nvSpPr>
        <p:spPr>
          <a:xfrm>
            <a:off x="6490741" y="385996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/>
              <a:t>😐</a:t>
            </a:r>
          </a:p>
        </p:txBody>
      </p:sp>
    </p:spTree>
    <p:extLst>
      <p:ext uri="{BB962C8B-B14F-4D97-AF65-F5344CB8AC3E}">
        <p14:creationId xmlns:p14="http://schemas.microsoft.com/office/powerpoint/2010/main" val="22513963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1BAB8-BF5B-494A-A08E-D384B15BAD6F}"/>
              </a:ext>
            </a:extLst>
          </p:cNvPr>
          <p:cNvSpPr txBox="1"/>
          <p:nvPr/>
        </p:nvSpPr>
        <p:spPr>
          <a:xfrm>
            <a:off x="6490741" y="385996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/>
              <a:t>😐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E2B249-EEA1-3242-9584-CE427EB2773C}"/>
              </a:ext>
            </a:extLst>
          </p:cNvPr>
          <p:cNvSpPr/>
          <p:nvPr/>
        </p:nvSpPr>
        <p:spPr>
          <a:xfrm rot="1157885">
            <a:off x="3777989" y="3740003"/>
            <a:ext cx="60428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a.column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"cough"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]</a:t>
            </a:r>
          </a:p>
        </p:txBody>
      </p:sp>
    </p:spTree>
    <p:extLst>
      <p:ext uri="{BB962C8B-B14F-4D97-AF65-F5344CB8AC3E}">
        <p14:creationId xmlns:p14="http://schemas.microsoft.com/office/powerpoint/2010/main" val="41413926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0ABDD3-4EB8-EA4C-A147-4D4340425272}"/>
              </a:ext>
            </a:extLst>
          </p:cNvPr>
          <p:cNvSpPr txBox="1"/>
          <p:nvPr/>
        </p:nvSpPr>
        <p:spPr>
          <a:xfrm>
            <a:off x="1952532" y="1543868"/>
            <a:ext cx="523893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4A4035-4255-1144-B47D-72A7936088D8}"/>
              </a:ext>
            </a:extLst>
          </p:cNvPr>
          <p:cNvSpPr txBox="1"/>
          <p:nvPr/>
        </p:nvSpPr>
        <p:spPr>
          <a:xfrm>
            <a:off x="3211690" y="1313035"/>
            <a:ext cx="2720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Solution: the pipe!</a:t>
            </a:r>
          </a:p>
        </p:txBody>
      </p:sp>
    </p:spTree>
    <p:extLst>
      <p:ext uri="{BB962C8B-B14F-4D97-AF65-F5344CB8AC3E}">
        <p14:creationId xmlns:p14="http://schemas.microsoft.com/office/powerpoint/2010/main" val="37314442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0ABDD3-4EB8-EA4C-A147-4D4340425272}"/>
              </a:ext>
            </a:extLst>
          </p:cNvPr>
          <p:cNvSpPr txBox="1"/>
          <p:nvPr/>
        </p:nvSpPr>
        <p:spPr>
          <a:xfrm>
            <a:off x="1952532" y="1543868"/>
            <a:ext cx="523893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4A4035-4255-1144-B47D-72A7936088D8}"/>
              </a:ext>
            </a:extLst>
          </p:cNvPr>
          <p:cNvSpPr txBox="1"/>
          <p:nvPr/>
        </p:nvSpPr>
        <p:spPr>
          <a:xfrm>
            <a:off x="3211690" y="1313035"/>
            <a:ext cx="2720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Solution: the pipe!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893CB0-5084-D04F-8BB4-4C36BDCEB565}"/>
              </a:ext>
            </a:extLst>
          </p:cNvPr>
          <p:cNvSpPr txBox="1"/>
          <p:nvPr/>
        </p:nvSpPr>
        <p:spPr>
          <a:xfrm>
            <a:off x="401625" y="6100996"/>
            <a:ext cx="834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}   [ ]   [[ ]]   &lt;-   =   ( )   ,   " "   ' '</a:t>
            </a:r>
          </a:p>
        </p:txBody>
      </p:sp>
    </p:spTree>
    <p:extLst>
      <p:ext uri="{BB962C8B-B14F-4D97-AF65-F5344CB8AC3E}">
        <p14:creationId xmlns:p14="http://schemas.microsoft.com/office/powerpoint/2010/main" val="12181199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0ABDD3-4EB8-EA4C-A147-4D4340425272}"/>
              </a:ext>
            </a:extLst>
          </p:cNvPr>
          <p:cNvSpPr txBox="1"/>
          <p:nvPr/>
        </p:nvSpPr>
        <p:spPr>
          <a:xfrm>
            <a:off x="1952532" y="1543868"/>
            <a:ext cx="523893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4A4035-4255-1144-B47D-72A7936088D8}"/>
              </a:ext>
            </a:extLst>
          </p:cNvPr>
          <p:cNvSpPr txBox="1"/>
          <p:nvPr/>
        </p:nvSpPr>
        <p:spPr>
          <a:xfrm>
            <a:off x="3211690" y="1313035"/>
            <a:ext cx="2720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Solution: the pipe!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893CB0-5084-D04F-8BB4-4C36BDCEB565}"/>
              </a:ext>
            </a:extLst>
          </p:cNvPr>
          <p:cNvSpPr txBox="1"/>
          <p:nvPr/>
        </p:nvSpPr>
        <p:spPr>
          <a:xfrm>
            <a:off x="401625" y="6100996"/>
            <a:ext cx="834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}   [ ]   [[ ]]   &lt;-   =   ( )   ,   " "   ' '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73679-A138-5942-B2A5-9D9CE69245B7}"/>
              </a:ext>
            </a:extLst>
          </p:cNvPr>
          <p:cNvSpPr txBox="1"/>
          <p:nvPr/>
        </p:nvSpPr>
        <p:spPr>
          <a:xfrm>
            <a:off x="401625" y="366623"/>
            <a:ext cx="31983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Avenir Book" panose="02000503020000020003" pitchFamily="2" charset="0"/>
              </a:rPr>
              <a:t>Read: “then”</a:t>
            </a:r>
          </a:p>
        </p:txBody>
      </p:sp>
    </p:spTree>
    <p:extLst>
      <p:ext uri="{BB962C8B-B14F-4D97-AF65-F5344CB8AC3E}">
        <p14:creationId xmlns:p14="http://schemas.microsoft.com/office/powerpoint/2010/main" val="3312430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4611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sort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1:10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0297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sort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1:10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8316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sort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1:10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     </a:t>
            </a:r>
            <a:r>
              <a:rPr lang="en-US" sz="4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1:10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5706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t.test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067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8F145FA-07F1-AA44-B933-FAA3145B9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83130"/>
            <a:ext cx="7886700" cy="3993833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BSc + Hons here at UCT</a:t>
            </a:r>
          </a:p>
          <a:p>
            <a:pPr lvl="1">
              <a:lnSpc>
                <a:spcPct val="100000"/>
              </a:lnSpc>
            </a:pPr>
            <a:endParaRPr lang="en-US" sz="2800" dirty="0">
              <a:latin typeface="Avenir Book" panose="02000503020000020003" pitchFamily="2" charset="0"/>
            </a:endParaRP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Ecology &amp; evolution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(Mostly plant) comparative biology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Biogeography</a:t>
            </a:r>
          </a:p>
        </p:txBody>
      </p:sp>
    </p:spTree>
    <p:extLst>
      <p:ext uri="{BB962C8B-B14F-4D97-AF65-F5344CB8AC3E}">
        <p14:creationId xmlns:p14="http://schemas.microsoft.com/office/powerpoint/2010/main" val="6876653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t.test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t.test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9149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1BAB8-BF5B-494A-A08E-D384B15BAD6F}"/>
              </a:ext>
            </a:extLst>
          </p:cNvPr>
          <p:cNvSpPr txBox="1"/>
          <p:nvPr/>
        </p:nvSpPr>
        <p:spPr>
          <a:xfrm>
            <a:off x="6490741" y="385996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/>
              <a:t>😐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E2B249-EEA1-3242-9584-CE427EB2773C}"/>
              </a:ext>
            </a:extLst>
          </p:cNvPr>
          <p:cNvSpPr/>
          <p:nvPr/>
        </p:nvSpPr>
        <p:spPr>
          <a:xfrm rot="1157885">
            <a:off x="3777989" y="3740003"/>
            <a:ext cx="60428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a.column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"cough"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]</a:t>
            </a:r>
          </a:p>
        </p:txBody>
      </p:sp>
    </p:spTree>
    <p:extLst>
      <p:ext uri="{BB962C8B-B14F-4D97-AF65-F5344CB8AC3E}">
        <p14:creationId xmlns:p14="http://schemas.microsoft.com/office/powerpoint/2010/main" val="26855080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2926080" y="1536174"/>
            <a:ext cx="32918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</a:p>
        </p:txBody>
      </p:sp>
    </p:spTree>
    <p:extLst>
      <p:ext uri="{BB962C8B-B14F-4D97-AF65-F5344CB8AC3E}">
        <p14:creationId xmlns:p14="http://schemas.microsoft.com/office/powerpoint/2010/main" val="32365129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2926080" y="1536174"/>
            <a:ext cx="32918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</a:p>
          <a:p>
            <a:endParaRPr lang="en-US" sz="40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7520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2926080" y="1536174"/>
            <a:ext cx="329184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</a:p>
          <a:p>
            <a:endParaRPr lang="en-US" sz="40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%&gt;%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39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2926080" y="1536174"/>
            <a:ext cx="329184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</a:p>
          <a:p>
            <a:endParaRPr lang="en-US" sz="40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%&gt;%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8384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2926080" y="1536174"/>
            <a:ext cx="329184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</a:p>
          <a:p>
            <a:endParaRPr lang="en-US" sz="40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4966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00521" y="1277372"/>
            <a:ext cx="7005559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168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00521" y="1277372"/>
            <a:ext cx="704619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4036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00521" y="1277372"/>
            <a:ext cx="704619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6C315C-E5D5-7746-9E50-F2ADC2E8820F}"/>
              </a:ext>
            </a:extLst>
          </p:cNvPr>
          <p:cNvSpPr/>
          <p:nvPr/>
        </p:nvSpPr>
        <p:spPr>
          <a:xfrm rot="1157885">
            <a:off x="2843270" y="5374070"/>
            <a:ext cx="60428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a.column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"cough"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196A82-CFA6-3345-A03A-3E2DE09B8D00}"/>
              </a:ext>
            </a:extLst>
          </p:cNvPr>
          <p:cNvSpPr txBox="1"/>
          <p:nvPr/>
        </p:nvSpPr>
        <p:spPr>
          <a:xfrm rot="433261">
            <a:off x="5245546" y="4510705"/>
            <a:ext cx="1912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venir Book" panose="02000503020000020003" pitchFamily="2" charset="0"/>
              </a:rPr>
              <a:t>???????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83D61E-53B3-D74C-A77E-DEAA14604A4E}"/>
              </a:ext>
            </a:extLst>
          </p:cNvPr>
          <p:cNvSpPr txBox="1"/>
          <p:nvPr/>
        </p:nvSpPr>
        <p:spPr>
          <a:xfrm>
            <a:off x="1536237" y="4864648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🤭</a:t>
            </a:r>
          </a:p>
        </p:txBody>
      </p:sp>
    </p:spTree>
    <p:extLst>
      <p:ext uri="{BB962C8B-B14F-4D97-AF65-F5344CB8AC3E}">
        <p14:creationId xmlns:p14="http://schemas.microsoft.com/office/powerpoint/2010/main" val="3340924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8F145FA-07F1-AA44-B933-FAA3145B9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83130"/>
            <a:ext cx="7886700" cy="3993833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BSc + Hons here at UCT</a:t>
            </a:r>
          </a:p>
          <a:p>
            <a:pPr lvl="1">
              <a:lnSpc>
                <a:spcPct val="100000"/>
              </a:lnSpc>
            </a:pPr>
            <a:endParaRPr lang="en-US" sz="2800" dirty="0">
              <a:latin typeface="Avenir Book" panose="02000503020000020003" pitchFamily="2" charset="0"/>
            </a:endParaRP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Ecology &amp; evolution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(Mostly plant) comparative biology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Biogeography</a:t>
            </a:r>
          </a:p>
          <a:p>
            <a:pPr lvl="1">
              <a:lnSpc>
                <a:spcPct val="100000"/>
              </a:lnSpc>
            </a:pPr>
            <a:endParaRPr lang="en-US" sz="2800" dirty="0">
              <a:latin typeface="Avenir Book" panose="02000503020000020003" pitchFamily="2" charset="0"/>
            </a:endParaRP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Been working with R for 4½ years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Every major project I’ve done…</a:t>
            </a:r>
            <a:endParaRPr sz="2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572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[1:3]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71BF27-E642-FD43-BCF1-3E20661C307A}"/>
              </a:ext>
            </a:extLst>
          </p:cNvPr>
          <p:cNvGrpSpPr/>
          <p:nvPr/>
        </p:nvGrpSpPr>
        <p:grpSpPr>
          <a:xfrm>
            <a:off x="601378" y="2521058"/>
            <a:ext cx="7946053" cy="1815883"/>
            <a:chOff x="634216" y="3428999"/>
            <a:chExt cx="7946053" cy="181588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59883A-79DA-E448-A43C-C782E7B5F389}"/>
                </a:ext>
              </a:extLst>
            </p:cNvPr>
            <p:cNvSpPr txBox="1"/>
            <p:nvPr/>
          </p:nvSpPr>
          <p:spPr>
            <a:xfrm>
              <a:off x="634216" y="3428999"/>
              <a:ext cx="2420663" cy="1508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1</a:t>
              </a:r>
              <a:endParaRPr lang="en-US" sz="2400" dirty="0">
                <a:latin typeface="Avenir Book" panose="02000503020000020003" pitchFamily="2" charset="0"/>
              </a:endParaRP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Tidy data principles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tidyr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4976C1-340E-8346-A881-B337B22561B5}"/>
                </a:ext>
              </a:extLst>
            </p:cNvPr>
            <p:cNvSpPr txBox="1"/>
            <p:nvPr/>
          </p:nvSpPr>
          <p:spPr>
            <a:xfrm>
              <a:off x="3367158" y="3428999"/>
              <a:ext cx="2475358" cy="1508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2</a:t>
              </a: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Manipulating data I: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Intro to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dplyr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0961C0-2CA1-1C4E-94D5-2A96A1F3D2FB}"/>
                </a:ext>
              </a:extLst>
            </p:cNvPr>
            <p:cNvSpPr txBox="1"/>
            <p:nvPr/>
          </p:nvSpPr>
          <p:spPr>
            <a:xfrm>
              <a:off x="6037585" y="3429000"/>
              <a:ext cx="2542684" cy="1815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3</a:t>
              </a: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Manipulating data II:</a:t>
              </a:r>
            </a:p>
            <a:p>
              <a:pPr algn="ctr"/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dplyr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::mutate()</a:t>
              </a:r>
              <a:endParaRPr lang="en-US" sz="2000" dirty="0">
                <a:latin typeface="Avenir Book" panose="02000503020000020003" pitchFamily="2" charset="0"/>
                <a:cs typeface="Consolas" panose="020B0609020204030204" pitchFamily="49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friends</a:t>
              </a:r>
            </a:p>
          </p:txBody>
        </p:sp>
      </p:grp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4E0361D-7ED6-F44B-A404-E22E279E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931" y="4336941"/>
            <a:ext cx="1860219" cy="2155933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CF9726EF-53C5-0C4A-9A50-0C2E4DA7A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6" y="4336940"/>
            <a:ext cx="1860219" cy="215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557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[[1]]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59883A-79DA-E448-A43C-C782E7B5F389}"/>
              </a:ext>
            </a:extLst>
          </p:cNvPr>
          <p:cNvSpPr txBox="1"/>
          <p:nvPr/>
        </p:nvSpPr>
        <p:spPr>
          <a:xfrm>
            <a:off x="400036" y="2836961"/>
            <a:ext cx="4666278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Book" panose="02000503020000020003" pitchFamily="2" charset="0"/>
              </a:rPr>
              <a:t>DAY 1</a:t>
            </a:r>
            <a:endParaRPr lang="en-US" sz="4400" dirty="0">
              <a:latin typeface="Avenir Book" panose="02000503020000020003" pitchFamily="2" charset="0"/>
            </a:endParaRPr>
          </a:p>
          <a:p>
            <a:pPr algn="ctr"/>
            <a:endParaRPr lang="en-US" sz="4000" dirty="0">
              <a:latin typeface="Avenir Book" panose="02000503020000020003" pitchFamily="2" charset="0"/>
            </a:endParaRPr>
          </a:p>
          <a:p>
            <a:pPr algn="ctr"/>
            <a:r>
              <a:rPr lang="en-US" sz="4000" dirty="0">
                <a:latin typeface="Avenir Book" panose="02000503020000020003" pitchFamily="2" charset="0"/>
              </a:rPr>
              <a:t>Tidy data principles</a:t>
            </a:r>
          </a:p>
          <a:p>
            <a:pPr algn="ctr"/>
            <a:r>
              <a:rPr lang="en-US" sz="4000" dirty="0">
                <a:latin typeface="Avenir Book" panose="02000503020000020003" pitchFamily="2" charset="0"/>
              </a:rPr>
              <a:t>&amp; </a:t>
            </a:r>
            <a:r>
              <a:rPr lang="en-US" sz="4000" dirty="0" err="1">
                <a:latin typeface="Consolas" panose="020B0609020204030204" pitchFamily="49" charset="0"/>
                <a:cs typeface="Consolas" panose="020B0609020204030204" pitchFamily="49" charset="0"/>
              </a:rPr>
              <a:t>tidyr</a:t>
            </a:r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4E0361D-7ED6-F44B-A404-E22E279E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055" y="2670314"/>
            <a:ext cx="2677629" cy="310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050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[[1]]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59883A-79DA-E448-A43C-C782E7B5F389}"/>
              </a:ext>
            </a:extLst>
          </p:cNvPr>
          <p:cNvSpPr txBox="1"/>
          <p:nvPr/>
        </p:nvSpPr>
        <p:spPr>
          <a:xfrm>
            <a:off x="400036" y="2836961"/>
            <a:ext cx="4666278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DAY 1</a:t>
            </a:r>
            <a:endParaRPr lang="en-US" sz="4400" dirty="0">
              <a:solidFill>
                <a:schemeClr val="accent3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  <a:p>
            <a:pPr algn="ctr"/>
            <a:endParaRPr lang="en-US" sz="4000" dirty="0">
              <a:solidFill>
                <a:schemeClr val="accent3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  <a:p>
            <a:pPr algn="ctr"/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Tidy </a:t>
            </a:r>
            <a:r>
              <a:rPr lang="en-US" sz="4000" dirty="0">
                <a:latin typeface="Avenir Book" panose="02000503020000020003" pitchFamily="2" charset="0"/>
              </a:rPr>
              <a:t>data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 principles</a:t>
            </a:r>
          </a:p>
          <a:p>
            <a:pPr algn="ctr"/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&amp; </a:t>
            </a:r>
            <a:r>
              <a:rPr lang="en-US" sz="4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tidyr</a:t>
            </a:r>
            <a:endParaRPr lang="en-US" sz="4000" dirty="0">
              <a:solidFill>
                <a:schemeClr val="accent3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4E0361D-7ED6-F44B-A404-E22E279E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055" y="2670314"/>
            <a:ext cx="2677629" cy="31032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755755-723D-E54B-A5B3-818D08C0690E}"/>
              </a:ext>
            </a:extLst>
          </p:cNvPr>
          <p:cNvSpPr/>
          <p:nvPr/>
        </p:nvSpPr>
        <p:spPr>
          <a:xfrm>
            <a:off x="5066314" y="2670314"/>
            <a:ext cx="4077686" cy="3324086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4495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A697-A9CE-3E4F-B7F5-E324F718E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  <a:cs typeface="Consolas" panose="020B0609020204030204" pitchFamily="49" charset="0"/>
              </a:rPr>
              <a:t>A motivating example…</a:t>
            </a:r>
          </a:p>
        </p:txBody>
      </p:sp>
    </p:spTree>
    <p:extLst>
      <p:ext uri="{BB962C8B-B14F-4D97-AF65-F5344CB8AC3E}">
        <p14:creationId xmlns:p14="http://schemas.microsoft.com/office/powerpoint/2010/main" val="32696356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198" y="5975824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An example data-collection scenario in biology</a:t>
            </a:r>
          </a:p>
        </p:txBody>
      </p:sp>
    </p:spTree>
    <p:extLst>
      <p:ext uri="{BB962C8B-B14F-4D97-AF65-F5344CB8AC3E}">
        <p14:creationId xmlns:p14="http://schemas.microsoft.com/office/powerpoint/2010/main" val="10992862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s/motivating-example/motivating-example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27200"/>
            <a:ext cx="8229600" cy="375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One way to lay out your collected data</a:t>
            </a:r>
            <a:r>
              <a:rPr lang="en-US" sz="2400" dirty="0">
                <a:latin typeface="Avenir Book" panose="02000503020000020003" pitchFamily="2" charset="0"/>
                <a:cs typeface="Consolas" panose="020B0609020204030204" pitchFamily="49" charset="0"/>
              </a:rPr>
              <a:t>… </a:t>
            </a:r>
            <a:r>
              <a:rPr lang="en-US" sz="4400" dirty="0">
                <a:latin typeface="Avenir Book" panose="02000503020000020003" pitchFamily="2" charset="0"/>
                <a:cs typeface="Consolas" panose="020B0609020204030204" pitchFamily="49" charset="0"/>
              </a:rPr>
              <a:t>🤢</a:t>
            </a:r>
            <a:endParaRPr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7539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s/motivating-example/motivating-example-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50900" y="1600200"/>
            <a:ext cx="7429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algn="ctr"/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Another way</a:t>
            </a:r>
            <a:r>
              <a:rPr lang="en-US" sz="2400" dirty="0">
                <a:latin typeface="Avenir Book" panose="02000503020000020003" pitchFamily="2" charset="0"/>
                <a:cs typeface="Consolas" panose="020B0609020204030204" pitchFamily="49" charset="0"/>
              </a:rPr>
              <a:t>… </a:t>
            </a:r>
            <a:r>
              <a:rPr lang="en-US" sz="4400" dirty="0">
                <a:latin typeface="Avenir Book" panose="02000503020000020003" pitchFamily="2" charset="0"/>
                <a:cs typeface="Consolas" panose="020B0609020204030204" pitchFamily="49" charset="0"/>
              </a:rPr>
              <a:t>😬</a:t>
            </a:r>
            <a:endParaRPr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4957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s/motivating-example/motivating-example-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32000" y="1600200"/>
            <a:ext cx="5080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The “best” way.</a:t>
            </a:r>
            <a:endParaRPr lang="en-US"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  <a:p>
            <a:pPr marL="0" lvl="0" indent="0" algn="ctr">
              <a:buNone/>
            </a:pPr>
            <a:r>
              <a:rPr lang="en-GB" sz="2400" dirty="0">
                <a:latin typeface="Avenir Book" panose="02000503020000020003" pitchFamily="2" charset="0"/>
                <a:cs typeface="Consolas" panose="020B0609020204030204" pitchFamily="49" charset="0"/>
              </a:rPr>
              <a:t>(</a:t>
            </a: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Will make your life easiest in the long-term.</a:t>
            </a:r>
            <a:r>
              <a:rPr lang="en-US" sz="2400" dirty="0">
                <a:latin typeface="Avenir Book" panose="02000503020000020003" pitchFamily="2" charset="0"/>
                <a:cs typeface="Consolas" panose="020B0609020204030204" pitchFamily="49" charset="0"/>
              </a:rPr>
              <a:t>)</a:t>
            </a:r>
            <a:endParaRPr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A178AB-42D9-1F46-808A-FF78CA365889}"/>
              </a:ext>
            </a:extLst>
          </p:cNvPr>
          <p:cNvSpPr txBox="1"/>
          <p:nvPr/>
        </p:nvSpPr>
        <p:spPr>
          <a:xfrm rot="20518587">
            <a:off x="632005" y="3222079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😍😘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402C1-8B91-1A4B-A46D-6948B8299F10}"/>
              </a:ext>
            </a:extLst>
          </p:cNvPr>
          <p:cNvSpPr txBox="1"/>
          <p:nvPr/>
        </p:nvSpPr>
        <p:spPr>
          <a:xfrm rot="1944620">
            <a:off x="7029355" y="3222079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👄😳</a:t>
            </a:r>
          </a:p>
        </p:txBody>
      </p:sp>
    </p:spTree>
    <p:extLst>
      <p:ext uri="{BB962C8B-B14F-4D97-AF65-F5344CB8AC3E}">
        <p14:creationId xmlns:p14="http://schemas.microsoft.com/office/powerpoint/2010/main" val="3383038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lant in a grassy field&#10;&#10;Description automatically generated">
            <a:extLst>
              <a:ext uri="{FF2B5EF4-FFF2-40B4-BE49-F238E27FC236}">
                <a16:creationId xmlns:a16="http://schemas.microsoft.com/office/drawing/2014/main" id="{122E8EB8-A7E0-B54A-9EDC-B24A3E6450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0" r="8028"/>
          <a:stretch/>
        </p:blipFill>
        <p:spPr>
          <a:xfrm>
            <a:off x="6098409" y="1705761"/>
            <a:ext cx="3058342" cy="5167649"/>
          </a:xfrm>
          <a:prstGeom prst="rect">
            <a:avLst/>
          </a:prstGeom>
        </p:spPr>
      </p:pic>
      <p:pic>
        <p:nvPicPr>
          <p:cNvPr id="8" name="Picture 7" descr="A tree in a field&#10;&#10;Description automatically generated">
            <a:extLst>
              <a:ext uri="{FF2B5EF4-FFF2-40B4-BE49-F238E27FC236}">
                <a16:creationId xmlns:a16="http://schemas.microsoft.com/office/drawing/2014/main" id="{E3ED082B-8F6A-504C-865D-23B06BF890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5" r="6727"/>
          <a:stretch/>
        </p:blipFill>
        <p:spPr>
          <a:xfrm>
            <a:off x="3040066" y="1698056"/>
            <a:ext cx="3063870" cy="5175354"/>
          </a:xfrm>
          <a:prstGeom prst="rect">
            <a:avLst/>
          </a:prstGeom>
        </p:spPr>
      </p:pic>
      <p:pic>
        <p:nvPicPr>
          <p:cNvPr id="10" name="Picture 9" descr="A close up of a plant&#10;&#10;Description automatically generated">
            <a:extLst>
              <a:ext uri="{FF2B5EF4-FFF2-40B4-BE49-F238E27FC236}">
                <a16:creationId xmlns:a16="http://schemas.microsoft.com/office/drawing/2014/main" id="{53537F0B-21D0-AD47-B685-960C1D1652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61"/>
          <a:stretch/>
        </p:blipFill>
        <p:spPr>
          <a:xfrm>
            <a:off x="0" y="1690689"/>
            <a:ext cx="3052815" cy="51827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565E5D2-CCA8-4D4E-AADD-B5733337DF29}"/>
              </a:ext>
            </a:extLst>
          </p:cNvPr>
          <p:cNvSpPr/>
          <p:nvPr/>
        </p:nvSpPr>
        <p:spPr>
          <a:xfrm>
            <a:off x="6796610" y="6390958"/>
            <a:ext cx="23601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Schoenus</a:t>
            </a:r>
            <a:r>
              <a:rPr lang="en-US" sz="8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compar</a:t>
            </a:r>
            <a:endParaRPr lang="en-US" sz="800" i="1" dirty="0">
              <a:solidFill>
                <a:schemeClr val="accent5">
                  <a:lumMod val="20000"/>
                  <a:lumOff val="80000"/>
                </a:schemeClr>
              </a:solidFill>
              <a:latin typeface="Avenir Book" panose="02000503020000020003" pitchFamily="2" charset="0"/>
            </a:endParaRPr>
          </a:p>
          <a:p>
            <a:pPr algn="r"/>
            <a:r>
              <a:rPr lang="en-US" sz="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Silvermine</a:t>
            </a:r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, Table </a:t>
            </a:r>
            <a:r>
              <a:rPr lang="en-US" sz="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Mountatin</a:t>
            </a:r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NP</a:t>
            </a:r>
          </a:p>
          <a:p>
            <a:pPr algn="r"/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R. van Mazijk 2018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0A970E-867C-F34F-86D7-DEEAA4447669}"/>
              </a:ext>
            </a:extLst>
          </p:cNvPr>
          <p:cNvSpPr/>
          <p:nvPr/>
        </p:nvSpPr>
        <p:spPr>
          <a:xfrm>
            <a:off x="1782940" y="6378144"/>
            <a:ext cx="12571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Tetraria</a:t>
            </a:r>
            <a:r>
              <a:rPr lang="en-US" sz="8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ustulata</a:t>
            </a:r>
            <a:endParaRPr lang="en-US" sz="800" i="1" dirty="0">
              <a:solidFill>
                <a:schemeClr val="accent5">
                  <a:lumMod val="20000"/>
                  <a:lumOff val="80000"/>
                </a:schemeClr>
              </a:solidFill>
              <a:latin typeface="Avenir Book" panose="02000503020000020003" pitchFamily="2" charset="0"/>
            </a:endParaRPr>
          </a:p>
          <a:p>
            <a:pPr algn="r"/>
            <a:r>
              <a:rPr lang="en-US" sz="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Marloth</a:t>
            </a:r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NR</a:t>
            </a:r>
          </a:p>
          <a:p>
            <a:pPr algn="r"/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R. van Mazijk 2018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80FB5B-CE7C-E248-BB6C-F97C8FFBFBF1}"/>
              </a:ext>
            </a:extLst>
          </p:cNvPr>
          <p:cNvSpPr/>
          <p:nvPr/>
        </p:nvSpPr>
        <p:spPr>
          <a:xfrm>
            <a:off x="3732740" y="6400921"/>
            <a:ext cx="23601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Tetraria</a:t>
            </a:r>
            <a:r>
              <a:rPr lang="en-US" sz="8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thermalis</a:t>
            </a:r>
            <a:endParaRPr lang="en-US" sz="800" i="1" dirty="0">
              <a:solidFill>
                <a:schemeClr val="accent5">
                  <a:lumMod val="20000"/>
                  <a:lumOff val="80000"/>
                </a:schemeClr>
              </a:solidFill>
              <a:latin typeface="Avenir Book" panose="02000503020000020003" pitchFamily="2" charset="0"/>
            </a:endParaRPr>
          </a:p>
          <a:p>
            <a:pPr algn="r"/>
            <a:r>
              <a:rPr lang="en-US" sz="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Silvermine</a:t>
            </a:r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, Table Mountain NP</a:t>
            </a:r>
          </a:p>
          <a:p>
            <a:pPr algn="r"/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R. van Mazijk 2018</a:t>
            </a:r>
          </a:p>
        </p:txBody>
      </p:sp>
    </p:spTree>
    <p:extLst>
      <p:ext uri="{BB962C8B-B14F-4D97-AF65-F5344CB8AC3E}">
        <p14:creationId xmlns:p14="http://schemas.microsoft.com/office/powerpoint/2010/main" val="2787611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workshop$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goals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631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workshop$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goals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592729"/>
            <a:ext cx="7886700" cy="3584234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More reproducible science</a:t>
            </a:r>
          </a:p>
        </p:txBody>
      </p:sp>
    </p:spTree>
    <p:extLst>
      <p:ext uri="{BB962C8B-B14F-4D97-AF65-F5344CB8AC3E}">
        <p14:creationId xmlns:p14="http://schemas.microsoft.com/office/powerpoint/2010/main" val="2263156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workshop$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goals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592729"/>
            <a:ext cx="7886700" cy="3584234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More reproducible science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Save time by: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Automating repetitive tasks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Eliminating human error</a:t>
            </a:r>
          </a:p>
        </p:txBody>
      </p:sp>
    </p:spTree>
    <p:extLst>
      <p:ext uri="{BB962C8B-B14F-4D97-AF65-F5344CB8AC3E}">
        <p14:creationId xmlns:p14="http://schemas.microsoft.com/office/powerpoint/2010/main" val="2897366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3521</TotalTime>
  <Words>1323</Words>
  <Application>Microsoft Macintosh PowerPoint</Application>
  <PresentationFormat>On-screen Show (4:3)</PresentationFormat>
  <Paragraphs>293</Paragraphs>
  <Slides>57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Avenir Book</vt:lpstr>
      <vt:lpstr>Calibri</vt:lpstr>
      <vt:lpstr>Calibri Light</vt:lpstr>
      <vt:lpstr>Consolas</vt:lpstr>
      <vt:lpstr>Office Theme</vt:lpstr>
      <vt:lpstr>PowerPoint Presentation</vt:lpstr>
      <vt:lpstr>&gt; introduce(    )</vt:lpstr>
      <vt:lpstr>&gt; introduce(    )</vt:lpstr>
      <vt:lpstr>&gt; introduce(    )</vt:lpstr>
      <vt:lpstr>&gt; introduce(    )</vt:lpstr>
      <vt:lpstr>&gt; introduce(    )</vt:lpstr>
      <vt:lpstr>&gt; workshop$goals</vt:lpstr>
      <vt:lpstr>&gt; workshop$goals</vt:lpstr>
      <vt:lpstr>&gt; workshop$goals</vt:lpstr>
      <vt:lpstr>&gt; workshop$goals</vt:lpstr>
      <vt:lpstr>PowerPoint Presentation</vt:lpstr>
      <vt:lpstr>&gt; workshop$outline</vt:lpstr>
      <vt:lpstr>&gt; workshop$outline[1:3]</vt:lpstr>
      <vt:lpstr>&gt; workshop$outline[1:3]</vt:lpstr>
      <vt:lpstr>&gt; workshop$outline[1:3]</vt:lpstr>
      <vt:lpstr>&gt; workshop$outline[-(1:3)]</vt:lpstr>
      <vt:lpstr>&gt; workshop$outline[-(1:3)]</vt:lpstr>
      <vt:lpstr>&gt; workshop$outline[-(1:3)]</vt:lpstr>
      <vt:lpstr>&gt; workshop$outline[-(1:3)]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&gt; workshop$outline[1:3]</vt:lpstr>
      <vt:lpstr>&gt; workshop$outline[[1]]</vt:lpstr>
      <vt:lpstr>&gt; workshop$outline[[1]]</vt:lpstr>
      <vt:lpstr>A motivating example…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Ruan Van Mazijk</dc:creator>
  <cp:lastModifiedBy>Ruan Van Mazijk</cp:lastModifiedBy>
  <cp:revision>70</cp:revision>
  <dcterms:created xsi:type="dcterms:W3CDTF">2019-05-06T10:04:53Z</dcterms:created>
  <dcterms:modified xsi:type="dcterms:W3CDTF">2019-06-28T15:45:13Z</dcterms:modified>
</cp:coreProperties>
</file>